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6" r:id="rId2"/>
    <p:sldId id="297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79" r:id="rId13"/>
    <p:sldId id="257" r:id="rId14"/>
    <p:sldId id="258" r:id="rId15"/>
    <p:sldId id="259" r:id="rId16"/>
    <p:sldId id="261" r:id="rId17"/>
    <p:sldId id="262" r:id="rId18"/>
    <p:sldId id="264" r:id="rId19"/>
    <p:sldId id="265" r:id="rId20"/>
    <p:sldId id="266" r:id="rId21"/>
    <p:sldId id="267" r:id="rId22"/>
    <p:sldId id="269" r:id="rId23"/>
    <p:sldId id="27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353" autoAdjust="0"/>
  </p:normalViewPr>
  <p:slideViewPr>
    <p:cSldViewPr>
      <p:cViewPr varScale="1">
        <p:scale>
          <a:sx n="84" d="100"/>
          <a:sy n="84" d="100"/>
        </p:scale>
        <p:origin x="5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73BD-78C4-41E5-8A52-7691458247E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BB6-8C38-43C2-9EC6-28C91621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5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4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2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3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0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3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23F4D-89DA-4695-AEC3-7BA06BB19946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E85FC-BFC9-4DF5-9693-82284B77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인사이드뱅크 송금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씨앤에스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"/>
    </mc:Choice>
    <mc:Fallback xmlns="">
      <p:transition spd="slow" advTm="12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40D776-EA2C-4D69-BF51-958D6C0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8" t="11150" r="3374" b="60755"/>
          <a:stretch/>
        </p:blipFill>
        <p:spPr>
          <a:xfrm>
            <a:off x="580645" y="1271921"/>
            <a:ext cx="7416824" cy="1926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A64B6E-6348-4E96-8937-293AE90A4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77300"/>
          <a:stretch/>
        </p:blipFill>
        <p:spPr>
          <a:xfrm>
            <a:off x="754803" y="5106983"/>
            <a:ext cx="7796277" cy="15567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1907704" y="2653848"/>
            <a:ext cx="4032448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1881443" y="563643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270680" y="3356303"/>
            <a:ext cx="8419488" cy="141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</a:t>
            </a:r>
            <a:r>
              <a:rPr lang="ko-KR" altLang="en-US" sz="2400" dirty="0">
                <a:solidFill>
                  <a:schemeClr val="bg1"/>
                </a:solidFill>
              </a:rPr>
              <a:t>수취인성명과 이체금액을 다시 한번 확인하고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맞으면 하단에 이사님이 주신 빨간 </a:t>
            </a:r>
            <a:r>
              <a:rPr lang="en-US" altLang="ko-KR" sz="2400" dirty="0">
                <a:solidFill>
                  <a:schemeClr val="bg1"/>
                </a:solidFill>
              </a:rPr>
              <a:t>OTP </a:t>
            </a:r>
            <a:r>
              <a:rPr lang="ko-KR" altLang="en-US" sz="2400" dirty="0">
                <a:solidFill>
                  <a:schemeClr val="bg1"/>
                </a:solidFill>
              </a:rPr>
              <a:t>번호를 입력하고 </a:t>
            </a: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실행버튼 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020271" y="128277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089790C-29C4-4C7A-AB77-72CD6BFB1392}"/>
              </a:ext>
            </a:extLst>
          </p:cNvPr>
          <p:cNvSpPr/>
          <p:nvPr/>
        </p:nvSpPr>
        <p:spPr>
          <a:xfrm>
            <a:off x="2051720" y="450794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504C792-26A2-4848-9D07-5B8790B36ECC}"/>
              </a:ext>
            </a:extLst>
          </p:cNvPr>
          <p:cNvSpPr/>
          <p:nvPr/>
        </p:nvSpPr>
        <p:spPr>
          <a:xfrm>
            <a:off x="7128283" y="3413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9B377B9-0905-48AD-BA24-6A964CD0BED3}"/>
              </a:ext>
            </a:extLst>
          </p:cNvPr>
          <p:cNvSpPr/>
          <p:nvPr/>
        </p:nvSpPr>
        <p:spPr>
          <a:xfrm rot="16200000">
            <a:off x="60129" y="240603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17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40D776-EA2C-4D69-BF51-958D6C0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8" t="11150" r="3374" b="60755"/>
          <a:stretch/>
        </p:blipFill>
        <p:spPr>
          <a:xfrm>
            <a:off x="580645" y="1271921"/>
            <a:ext cx="7416824" cy="1926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A64B6E-6348-4E96-8937-293AE90A4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77300"/>
          <a:stretch/>
        </p:blipFill>
        <p:spPr>
          <a:xfrm>
            <a:off x="754803" y="5106983"/>
            <a:ext cx="7796277" cy="15567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1907704" y="2653848"/>
            <a:ext cx="4032448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1881443" y="563643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270680" y="3356303"/>
            <a:ext cx="8419488" cy="141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</a:t>
            </a:r>
            <a:r>
              <a:rPr lang="ko-KR" altLang="en-US" sz="2400" dirty="0">
                <a:solidFill>
                  <a:schemeClr val="bg1"/>
                </a:solidFill>
              </a:rPr>
              <a:t>수취인성명과 이체금액을 다시 한번 확인하고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맞으면 하단에 이사님이 주신 빨간 </a:t>
            </a:r>
            <a:r>
              <a:rPr lang="en-US" altLang="ko-KR" sz="2400" dirty="0">
                <a:solidFill>
                  <a:schemeClr val="bg1"/>
                </a:solidFill>
              </a:rPr>
              <a:t>OTP </a:t>
            </a:r>
            <a:r>
              <a:rPr lang="ko-KR" altLang="en-US" sz="2400" dirty="0">
                <a:solidFill>
                  <a:schemeClr val="bg1"/>
                </a:solidFill>
              </a:rPr>
              <a:t>번호를 입력하고 </a:t>
            </a: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실행버튼 클릭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팝업창이 뜨면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</a:rPr>
              <a:t>예＂ 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020271" y="128277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089790C-29C4-4C7A-AB77-72CD6BFB1392}"/>
              </a:ext>
            </a:extLst>
          </p:cNvPr>
          <p:cNvSpPr/>
          <p:nvPr/>
        </p:nvSpPr>
        <p:spPr>
          <a:xfrm>
            <a:off x="2051720" y="450794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504C792-26A2-4848-9D07-5B8790B36ECC}"/>
              </a:ext>
            </a:extLst>
          </p:cNvPr>
          <p:cNvSpPr/>
          <p:nvPr/>
        </p:nvSpPr>
        <p:spPr>
          <a:xfrm>
            <a:off x="7128283" y="3413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9B377B9-0905-48AD-BA24-6A964CD0BED3}"/>
              </a:ext>
            </a:extLst>
          </p:cNvPr>
          <p:cNvSpPr/>
          <p:nvPr/>
        </p:nvSpPr>
        <p:spPr>
          <a:xfrm rot="16200000">
            <a:off x="60129" y="240603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1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농협은행 이체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6847528" descr="EMB000033500d40"/>
          <p:cNvPicPr>
            <a:picLocks noChangeAspect="1" noChangeArrowheads="1"/>
          </p:cNvPicPr>
          <p:nvPr/>
        </p:nvPicPr>
        <p:blipFill>
          <a:blip r:embed="rId2" cstate="print"/>
          <a:srcRect l="4642" r="58380"/>
          <a:stretch>
            <a:fillRect/>
          </a:stretch>
        </p:blipFill>
        <p:spPr bwMode="auto">
          <a:xfrm>
            <a:off x="2771800" y="188640"/>
            <a:ext cx="6178550" cy="633670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491880" y="11247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699792" y="112474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80728"/>
            <a:ext cx="33478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 err="1"/>
              <a:t>농협장세희</a:t>
            </a:r>
            <a:r>
              <a:rPr lang="en-US" altLang="ko-KR" dirty="0"/>
              <a:t>’</a:t>
            </a:r>
            <a:r>
              <a:rPr lang="ko-KR" altLang="en-US" dirty="0"/>
              <a:t>로 로그인</a:t>
            </a:r>
            <a:endParaRPr lang="en-US" altLang="ko-KR" dirty="0"/>
          </a:p>
          <a:p>
            <a:pPr marL="342900" indent="-342900"/>
            <a:r>
              <a:rPr lang="en-US" altLang="ko-KR" dirty="0"/>
              <a:t>(</a:t>
            </a:r>
            <a:r>
              <a:rPr lang="ko-KR" altLang="en-US" dirty="0"/>
              <a:t>비밀번호 </a:t>
            </a:r>
            <a:r>
              <a:rPr lang="en-US" altLang="ko-KR" dirty="0"/>
              <a:t>: seil7327!!)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2. </a:t>
            </a:r>
            <a:r>
              <a:rPr lang="ko-KR" altLang="en-US" dirty="0"/>
              <a:t>계좌선택 후 </a:t>
            </a:r>
            <a:r>
              <a:rPr lang="en-US" altLang="ko-KR" dirty="0"/>
              <a:t>‘</a:t>
            </a:r>
            <a:r>
              <a:rPr lang="ko-KR" altLang="en-US" dirty="0"/>
              <a:t>이체가능</a:t>
            </a:r>
            <a:endParaRPr lang="en-US" altLang="ko-KR" dirty="0"/>
          </a:p>
          <a:p>
            <a:pPr marL="342900" indent="-342900"/>
            <a:r>
              <a:rPr lang="ko-KR" altLang="en-US" dirty="0"/>
              <a:t>금액 조회</a:t>
            </a:r>
            <a:r>
              <a:rPr lang="en-US" altLang="ko-KR" dirty="0"/>
              <a:t>’</a:t>
            </a:r>
          </a:p>
          <a:p>
            <a:pPr marL="342900" indent="-342900"/>
            <a:r>
              <a:rPr lang="ko-KR" altLang="en-US" dirty="0"/>
              <a:t>계좌 모두 출금계좌번호 </a:t>
            </a:r>
            <a:r>
              <a:rPr lang="en-US" altLang="ko-KR" dirty="0"/>
              <a:t>5150</a:t>
            </a:r>
          </a:p>
          <a:p>
            <a:pPr marL="342900" indent="-342900"/>
            <a:r>
              <a:rPr lang="ko-KR" altLang="en-US" dirty="0"/>
              <a:t>자금이체비밀번호 </a:t>
            </a:r>
            <a:r>
              <a:rPr lang="en-US" altLang="ko-KR" dirty="0"/>
              <a:t>lsh3664</a:t>
            </a:r>
          </a:p>
          <a:p>
            <a:pPr marL="342900" indent="-342900"/>
            <a:r>
              <a:rPr lang="ko-KR" altLang="en-US" dirty="0"/>
              <a:t>이체금액</a:t>
            </a:r>
            <a:r>
              <a:rPr lang="en-US" altLang="ko-KR" dirty="0"/>
              <a:t>(</a:t>
            </a:r>
            <a:r>
              <a:rPr lang="ko-KR" altLang="en-US" dirty="0" err="1"/>
              <a:t>백만원</a:t>
            </a:r>
            <a:r>
              <a:rPr lang="ko-KR" altLang="en-US" dirty="0"/>
              <a:t> 단위까지</a:t>
            </a:r>
            <a:r>
              <a:rPr lang="en-US" altLang="ko-KR" dirty="0"/>
              <a:t>, 1</a:t>
            </a:r>
            <a:r>
              <a:rPr lang="ko-KR" altLang="en-US" dirty="0"/>
              <a:t>회 이체한도는 </a:t>
            </a:r>
            <a:r>
              <a:rPr lang="en-US" altLang="ko-KR" dirty="0"/>
              <a:t>5</a:t>
            </a:r>
            <a:r>
              <a:rPr lang="ko-KR" altLang="en-US" dirty="0"/>
              <a:t>억으로 </a:t>
            </a:r>
            <a:r>
              <a:rPr lang="en-US" altLang="ko-KR" dirty="0"/>
              <a:t>5</a:t>
            </a:r>
            <a:r>
              <a:rPr lang="ko-KR" altLang="en-US" dirty="0"/>
              <a:t>억이 넘으면 </a:t>
            </a:r>
            <a:r>
              <a:rPr lang="en-US" altLang="ko-KR" dirty="0"/>
              <a:t>5</a:t>
            </a:r>
            <a:r>
              <a:rPr lang="ko-KR" altLang="en-US" dirty="0"/>
              <a:t>억 따로</a:t>
            </a:r>
            <a:r>
              <a:rPr lang="en-US" altLang="ko-KR" dirty="0"/>
              <a:t>, </a:t>
            </a:r>
            <a:r>
              <a:rPr lang="ko-KR" altLang="en-US" dirty="0"/>
              <a:t>나머지 금액 따로 결재를 </a:t>
            </a:r>
            <a:r>
              <a:rPr lang="ko-KR" altLang="en-US" dirty="0" err="1"/>
              <a:t>올려야함</a:t>
            </a:r>
            <a:r>
              <a:rPr lang="en-US" altLang="ko-KR" dirty="0"/>
              <a:t>)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11" name="오른쪽 화살표 10"/>
          <p:cNvSpPr/>
          <p:nvPr/>
        </p:nvSpPr>
        <p:spPr>
          <a:xfrm>
            <a:off x="2915816" y="371703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72200" y="36450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96847528" descr="EMB000033500d41"/>
          <p:cNvPicPr>
            <a:picLocks noChangeAspect="1" noChangeArrowheads="1"/>
          </p:cNvPicPr>
          <p:nvPr/>
        </p:nvPicPr>
        <p:blipFill>
          <a:blip r:embed="rId2" cstate="print"/>
          <a:srcRect l="14491" r="62872"/>
          <a:stretch>
            <a:fillRect/>
          </a:stretch>
        </p:blipFill>
        <p:spPr bwMode="auto">
          <a:xfrm>
            <a:off x="3563888" y="116632"/>
            <a:ext cx="5383213" cy="66247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548680"/>
            <a:ext cx="30963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입금통장 표시내용에 </a:t>
            </a:r>
            <a:r>
              <a:rPr lang="en-US" altLang="ko-KR" dirty="0"/>
              <a:t>‘OO</a:t>
            </a:r>
            <a:r>
              <a:rPr lang="ko-KR" altLang="en-US" dirty="0"/>
              <a:t>농협</a:t>
            </a:r>
            <a:r>
              <a:rPr lang="en-US" altLang="ko-KR" dirty="0"/>
              <a:t>’</a:t>
            </a:r>
            <a:r>
              <a:rPr lang="ko-KR" altLang="en-US" dirty="0"/>
              <a:t>이라고 입력</a:t>
            </a:r>
            <a:r>
              <a:rPr lang="en-US" altLang="ko-KR" dirty="0"/>
              <a:t>(ex:</a:t>
            </a:r>
            <a:r>
              <a:rPr lang="ko-KR" altLang="en-US" dirty="0" err="1"/>
              <a:t>금곡농협</a:t>
            </a:r>
            <a:r>
              <a:rPr lang="en-US" altLang="ko-KR" dirty="0"/>
              <a:t>)</a:t>
            </a:r>
          </a:p>
          <a:p>
            <a:pPr marL="342900" indent="-342900"/>
            <a:r>
              <a:rPr lang="ko-KR" altLang="en-US" dirty="0"/>
              <a:t>자주 쓰는 계좌번호에 세일현물</a:t>
            </a:r>
            <a:r>
              <a:rPr lang="en-US" altLang="ko-KR" dirty="0"/>
              <a:t>(~938)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4. </a:t>
            </a:r>
            <a:r>
              <a:rPr lang="ko-KR" altLang="en-US" dirty="0"/>
              <a:t>추가버튼</a:t>
            </a:r>
            <a:endParaRPr lang="en-US" altLang="ko-KR" dirty="0"/>
          </a:p>
          <a:p>
            <a:pPr marL="342900" indent="-342900"/>
            <a:r>
              <a:rPr lang="en-US" altLang="ko-KR" dirty="0"/>
              <a:t>5. </a:t>
            </a:r>
            <a:r>
              <a:rPr lang="ko-KR" altLang="en-US" dirty="0" err="1"/>
              <a:t>새안양부터</a:t>
            </a:r>
            <a:r>
              <a:rPr lang="ko-KR" altLang="en-US" dirty="0"/>
              <a:t> </a:t>
            </a:r>
            <a:r>
              <a:rPr lang="ko-KR" altLang="en-US" dirty="0" err="1"/>
              <a:t>온산공단</a:t>
            </a:r>
            <a:r>
              <a:rPr lang="ko-KR" altLang="en-US" dirty="0"/>
              <a:t> 계좌까지 모두</a:t>
            </a:r>
            <a:endParaRPr lang="en-US" altLang="ko-KR" dirty="0"/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본사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유림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확인 후 </a:t>
            </a:r>
            <a:r>
              <a:rPr lang="en-US" altLang="ko-KR" dirty="0"/>
              <a:t>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17728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7. </a:t>
            </a:r>
            <a:r>
              <a:rPr lang="ko-KR" altLang="en-US" dirty="0"/>
              <a:t>이체목록을 확인한 뒤</a:t>
            </a:r>
            <a:endParaRPr lang="en-US" altLang="ko-KR" dirty="0"/>
          </a:p>
          <a:p>
            <a:pPr marL="342900" indent="-342900"/>
            <a:r>
              <a:rPr lang="en-US" altLang="ko-KR" dirty="0"/>
              <a:t>’10</a:t>
            </a:r>
            <a:r>
              <a:rPr lang="ko-KR" altLang="en-US" dirty="0"/>
              <a:t>건 이하 이체 상신</a:t>
            </a:r>
            <a:r>
              <a:rPr lang="en-US" altLang="ko-KR" dirty="0"/>
              <a:t>’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공인인증서 팝업이 뜨면 </a:t>
            </a:r>
            <a:endParaRPr lang="en-US" altLang="ko-KR" dirty="0"/>
          </a:p>
          <a:p>
            <a:pPr marL="342900" indent="-342900"/>
            <a:r>
              <a:rPr lang="en-US" altLang="ko-KR" dirty="0"/>
              <a:t>seil7327!! 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9. </a:t>
            </a:r>
            <a:r>
              <a:rPr lang="ko-KR" altLang="en-US" dirty="0"/>
              <a:t>입력 후 로그아웃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96850488" descr="EMB000033500d47"/>
          <p:cNvPicPr>
            <a:picLocks noChangeAspect="1" noChangeArrowheads="1"/>
          </p:cNvPicPr>
          <p:nvPr/>
        </p:nvPicPr>
        <p:blipFill>
          <a:blip r:embed="rId2" cstate="print"/>
          <a:srcRect l="8617" r="62009"/>
          <a:stretch>
            <a:fillRect/>
          </a:stretch>
        </p:blipFill>
        <p:spPr bwMode="auto">
          <a:xfrm>
            <a:off x="3779912" y="332656"/>
            <a:ext cx="5040560" cy="626469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516216" y="515719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/>
              <a:t>세일석유</a:t>
            </a:r>
            <a:r>
              <a:rPr lang="en-US" altLang="ko-KR" dirty="0"/>
              <a:t>(</a:t>
            </a:r>
            <a:r>
              <a:rPr lang="ko-KR" altLang="en-US" dirty="0"/>
              <a:t>승인자</a:t>
            </a:r>
            <a:r>
              <a:rPr lang="en-US" altLang="ko-KR" dirty="0"/>
              <a:t>)</a:t>
            </a:r>
            <a:r>
              <a:rPr lang="ko-KR" altLang="en-US" dirty="0"/>
              <a:t>로 로그인 한다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ko-KR" altLang="en-US" dirty="0" err="1"/>
              <a:t>신한은행</a:t>
            </a:r>
            <a:r>
              <a:rPr lang="ko-KR" altLang="en-US" dirty="0"/>
              <a:t>  </a:t>
            </a:r>
            <a:r>
              <a:rPr lang="ko-KR" altLang="en-US" u="sng" dirty="0"/>
              <a:t>은행</a:t>
            </a:r>
            <a:r>
              <a:rPr lang="en-US" altLang="ko-KR" u="sng" dirty="0"/>
              <a:t>/ </a:t>
            </a:r>
            <a:r>
              <a:rPr lang="ko-KR" altLang="en-US" u="sng" dirty="0" err="1"/>
              <a:t>보험용공인인증서</a:t>
            </a:r>
            <a:endParaRPr lang="en-US" altLang="ko-KR" u="sng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11. </a:t>
            </a:r>
            <a:r>
              <a:rPr lang="ko-KR" altLang="en-US" dirty="0" err="1"/>
              <a:t>로그인을</a:t>
            </a:r>
            <a:r>
              <a:rPr lang="ko-KR" altLang="en-US" dirty="0"/>
              <a:t> 하면 바로 승인 내역이 뜨는데</a:t>
            </a:r>
            <a:r>
              <a:rPr lang="en-US" altLang="ko-KR" dirty="0"/>
              <a:t>,</a:t>
            </a:r>
            <a:r>
              <a:rPr lang="ko-KR" altLang="en-US" dirty="0"/>
              <a:t> 선택창에 체크를 한 뒤 </a:t>
            </a:r>
            <a:endParaRPr lang="en-US" altLang="ko-KR" dirty="0"/>
          </a:p>
          <a:p>
            <a:pPr marL="342900" indent="-342900"/>
            <a:r>
              <a:rPr lang="en-US" altLang="ko-KR" dirty="0"/>
              <a:t>12. ‘</a:t>
            </a:r>
            <a:r>
              <a:rPr lang="ko-KR" altLang="en-US" dirty="0"/>
              <a:t>승인</a:t>
            </a:r>
            <a:r>
              <a:rPr lang="en-US" altLang="ko-KR" dirty="0"/>
              <a:t>’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196180088" descr="EMB000033500d4a"/>
          <p:cNvPicPr>
            <a:picLocks noChangeAspect="1" noChangeArrowheads="1"/>
          </p:cNvPicPr>
          <p:nvPr/>
        </p:nvPicPr>
        <p:blipFill>
          <a:blip r:embed="rId2" cstate="print"/>
          <a:srcRect l="8617" r="63910"/>
          <a:stretch>
            <a:fillRect/>
          </a:stretch>
        </p:blipFill>
        <p:spPr bwMode="auto">
          <a:xfrm>
            <a:off x="4067944" y="188640"/>
            <a:ext cx="4824536" cy="633670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211960" y="11247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19872" y="112474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72000" y="443711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60232" y="501317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 startAt="13"/>
            </a:pPr>
            <a:r>
              <a:rPr lang="ko-KR" altLang="en-US" dirty="0"/>
              <a:t>자금이체 비밀번호 </a:t>
            </a:r>
            <a:r>
              <a:rPr lang="en-US" altLang="ko-KR" dirty="0"/>
              <a:t>lsh3664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14. </a:t>
            </a:r>
            <a:r>
              <a:rPr lang="ko-KR" altLang="en-US" dirty="0"/>
              <a:t>농협 </a:t>
            </a:r>
            <a:r>
              <a:rPr lang="en-US" altLang="ko-KR" dirty="0"/>
              <a:t>OTP</a:t>
            </a:r>
            <a:r>
              <a:rPr lang="ko-KR" altLang="en-US" dirty="0"/>
              <a:t>번호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15. ‘</a:t>
            </a:r>
            <a:r>
              <a:rPr lang="ko-KR" altLang="en-US" dirty="0"/>
              <a:t>승인</a:t>
            </a:r>
            <a:r>
              <a:rPr lang="en-US" altLang="ko-KR" dirty="0"/>
              <a:t>’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16. </a:t>
            </a:r>
            <a:r>
              <a:rPr lang="ko-KR" altLang="en-US" dirty="0" err="1"/>
              <a:t>완료됬다는</a:t>
            </a:r>
            <a:r>
              <a:rPr lang="ko-KR" altLang="en-US" dirty="0"/>
              <a:t> 창이 뜨면</a:t>
            </a:r>
            <a:endParaRPr lang="en-US" altLang="ko-KR" dirty="0"/>
          </a:p>
          <a:p>
            <a:pPr marL="342900" indent="-342900"/>
            <a:r>
              <a:rPr lang="ko-KR" altLang="en-US" dirty="0" err="1"/>
              <a:t>신한은행</a:t>
            </a:r>
            <a:r>
              <a:rPr lang="ko-KR" altLang="en-US" dirty="0"/>
              <a:t> </a:t>
            </a:r>
            <a:r>
              <a:rPr lang="en-US" altLang="ko-KR" dirty="0"/>
              <a:t>938</a:t>
            </a:r>
            <a:r>
              <a:rPr lang="ko-KR" altLang="en-US" dirty="0"/>
              <a:t>통장에 입금 됐는지 확인한다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7199888" descr="EMB000033500d50"/>
          <p:cNvPicPr>
            <a:picLocks noChangeAspect="1" noChangeArrowheads="1"/>
          </p:cNvPicPr>
          <p:nvPr/>
        </p:nvPicPr>
        <p:blipFill>
          <a:blip r:embed="rId2" cstate="print"/>
          <a:srcRect l="8617" r="63910"/>
          <a:stretch>
            <a:fillRect/>
          </a:stretch>
        </p:blipFill>
        <p:spPr bwMode="auto">
          <a:xfrm>
            <a:off x="4211960" y="260648"/>
            <a:ext cx="4618672" cy="6336704"/>
          </a:xfrm>
          <a:prstGeom prst="rect">
            <a:avLst/>
          </a:prstGeom>
          <a:noFill/>
        </p:spPr>
      </p:pic>
      <p:sp>
        <p:nvSpPr>
          <p:cNvPr id="9" name="오른쪽 화살표 8"/>
          <p:cNvSpPr/>
          <p:nvPr/>
        </p:nvSpPr>
        <p:spPr>
          <a:xfrm>
            <a:off x="4644008" y="270892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716016" y="400506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신한은행</a:t>
            </a:r>
            <a:r>
              <a:rPr lang="ko-KR" altLang="en-US" b="1" dirty="0">
                <a:solidFill>
                  <a:schemeClr val="bg1"/>
                </a:solidFill>
              </a:rPr>
              <a:t> 이체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34198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신한은행</a:t>
            </a:r>
            <a:r>
              <a:rPr lang="en-US" altLang="ko-KR" dirty="0"/>
              <a:t>(</a:t>
            </a:r>
            <a:r>
              <a:rPr lang="ko-KR" altLang="en-US" dirty="0"/>
              <a:t>승인자</a:t>
            </a:r>
            <a:r>
              <a:rPr lang="en-US" altLang="ko-KR" dirty="0"/>
              <a:t>)</a:t>
            </a:r>
            <a:r>
              <a:rPr lang="ko-KR" altLang="en-US" dirty="0"/>
              <a:t>로 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계좌비밀번호 </a:t>
            </a:r>
            <a:r>
              <a:rPr lang="en-US" altLang="ko-KR" dirty="0"/>
              <a:t>7327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출금계좌번호를 </a:t>
            </a:r>
            <a:r>
              <a:rPr lang="en-US" altLang="ko-KR" dirty="0"/>
              <a:t>938</a:t>
            </a:r>
            <a:r>
              <a:rPr lang="ko-KR" altLang="en-US" dirty="0"/>
              <a:t>로 선택한다</a:t>
            </a:r>
            <a:r>
              <a:rPr lang="en-US" altLang="ko-KR" dirty="0"/>
              <a:t>.</a:t>
            </a:r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/>
              <a:t>입금계좌조회</a:t>
            </a:r>
            <a:r>
              <a:rPr lang="en-US" altLang="ko-KR" dirty="0"/>
              <a:t>’ </a:t>
            </a:r>
            <a:r>
              <a:rPr lang="ko-KR" altLang="en-US" dirty="0"/>
              <a:t>버튼을 누르면 해당 화면이 뜨는데</a:t>
            </a:r>
            <a:r>
              <a:rPr lang="en-US" altLang="ko-KR" dirty="0"/>
              <a:t>, </a:t>
            </a:r>
            <a:r>
              <a:rPr lang="ko-KR" altLang="en-US" dirty="0" err="1"/>
              <a:t>씨앤에스</a:t>
            </a:r>
            <a:r>
              <a:rPr lang="ko-KR" altLang="en-US" dirty="0"/>
              <a:t> 유류대금의 경우 </a:t>
            </a:r>
            <a:r>
              <a:rPr lang="en-US" altLang="ko-KR" dirty="0"/>
              <a:t>‘56~’</a:t>
            </a:r>
            <a:r>
              <a:rPr lang="ko-KR" altLang="en-US" dirty="0"/>
              <a:t>으로 시작하는 가상계좌를</a:t>
            </a:r>
            <a:r>
              <a:rPr lang="en-US" altLang="ko-KR" dirty="0"/>
              <a:t> </a:t>
            </a:r>
            <a:r>
              <a:rPr lang="ko-KR" altLang="en-US" dirty="0"/>
              <a:t>선택한다</a:t>
            </a:r>
            <a:r>
              <a:rPr lang="en-US" altLang="ko-KR" dirty="0"/>
              <a:t>. </a:t>
            </a:r>
          </a:p>
          <a:p>
            <a:pPr marL="342900" indent="-342900"/>
            <a:r>
              <a:rPr lang="en-US" altLang="ko-KR" dirty="0"/>
              <a:t>   (s-oil</a:t>
            </a:r>
            <a:r>
              <a:rPr lang="ko-KR" altLang="en-US" dirty="0"/>
              <a:t>과 현대도 창에 있는 것을 클릭하면 된다</a:t>
            </a:r>
            <a:r>
              <a:rPr lang="en-US" altLang="ko-KR" dirty="0"/>
              <a:t>.)</a:t>
            </a:r>
          </a:p>
          <a:p>
            <a:pPr marL="342900" indent="-342900"/>
            <a:r>
              <a:rPr lang="en-US" altLang="ko-KR" dirty="0"/>
              <a:t>5. 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금액은 </a:t>
            </a:r>
            <a:r>
              <a:rPr lang="ko-KR" altLang="en-US" dirty="0" err="1"/>
              <a:t>백만원단위</a:t>
            </a:r>
            <a:r>
              <a:rPr lang="ko-KR" altLang="en-US" dirty="0"/>
              <a:t> 까지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7. 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644008" y="270892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716016" y="400506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7202128" descr="EMB000033500d53"/>
          <p:cNvPicPr>
            <a:picLocks noChangeAspect="1" noChangeArrowheads="1"/>
          </p:cNvPicPr>
          <p:nvPr/>
        </p:nvPicPr>
        <p:blipFill>
          <a:blip r:embed="rId2" cstate="print"/>
          <a:srcRect l="12936" r="51814"/>
          <a:stretch>
            <a:fillRect/>
          </a:stretch>
        </p:blipFill>
        <p:spPr bwMode="auto">
          <a:xfrm>
            <a:off x="3635896" y="332656"/>
            <a:ext cx="5184576" cy="61926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660232" y="47251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419872" y="198884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419872" y="234888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BD58B-2514-4B9E-8EF4-0C956845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552" y="-27384"/>
            <a:ext cx="9286799" cy="864096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OTP </a:t>
            </a:r>
            <a:r>
              <a:rPr lang="ko-KR" altLang="en-US" sz="2400" b="1" dirty="0" err="1"/>
              <a:t>본사꺼는</a:t>
            </a:r>
            <a:r>
              <a:rPr lang="ko-KR" altLang="en-US" sz="2400" b="1" dirty="0"/>
              <a:t> 이사님이 갖고 계심</a:t>
            </a:r>
          </a:p>
        </p:txBody>
      </p:sp>
      <p:pic>
        <p:nvPicPr>
          <p:cNvPr id="5" name="그림 4" descr="실내, 앉아있는, 바닥이(가) 표시된 사진&#10;&#10;자동 생성된 설명">
            <a:extLst>
              <a:ext uri="{FF2B5EF4-FFF2-40B4-BE49-F238E27FC236}">
                <a16:creationId xmlns:a16="http://schemas.microsoft.com/office/drawing/2014/main" id="{1D624E9A-9467-43A7-8BDE-AABA8A5E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8000" r="34600" b="1701"/>
          <a:stretch/>
        </p:blipFill>
        <p:spPr>
          <a:xfrm rot="16200000">
            <a:off x="2329408" y="2262882"/>
            <a:ext cx="2448272" cy="6192688"/>
          </a:xfrm>
          <a:prstGeom prst="rect">
            <a:avLst/>
          </a:prstGeom>
        </p:spPr>
      </p:pic>
      <p:pic>
        <p:nvPicPr>
          <p:cNvPr id="7" name="그림 6" descr="앉아있는, 휴대폰, 전화이(가) 표시된 사진&#10;&#10;자동 생성된 설명">
            <a:extLst>
              <a:ext uri="{FF2B5EF4-FFF2-40B4-BE49-F238E27FC236}">
                <a16:creationId xmlns:a16="http://schemas.microsoft.com/office/drawing/2014/main" id="{ACA95EC6-89E7-449F-A4E7-E10AF70A4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8850" r="44487" b="17650"/>
          <a:stretch/>
        </p:blipFill>
        <p:spPr>
          <a:xfrm rot="16200000">
            <a:off x="729018" y="250586"/>
            <a:ext cx="1633873" cy="2334104"/>
          </a:xfrm>
          <a:prstGeom prst="rect">
            <a:avLst/>
          </a:prstGeom>
        </p:spPr>
      </p:pic>
      <p:pic>
        <p:nvPicPr>
          <p:cNvPr id="9" name="그림 8" descr="휴대폰이(가) 표시된 사진&#10;&#10;자동 생성된 설명">
            <a:extLst>
              <a:ext uri="{FF2B5EF4-FFF2-40B4-BE49-F238E27FC236}">
                <a16:creationId xmlns:a16="http://schemas.microsoft.com/office/drawing/2014/main" id="{BFD952FF-5447-4EF9-B7D2-59FBA14C8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6401" r="40848" b="22700"/>
          <a:stretch/>
        </p:blipFill>
        <p:spPr>
          <a:xfrm rot="16200000">
            <a:off x="5592933" y="339478"/>
            <a:ext cx="1431840" cy="2626288"/>
          </a:xfrm>
          <a:prstGeom prst="rect">
            <a:avLst/>
          </a:prstGeom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DFFE1F87-EB4C-43A3-97C9-31C9B8949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14300" r="44488" b="6951"/>
          <a:stretch/>
        </p:blipFill>
        <p:spPr>
          <a:xfrm rot="5400000">
            <a:off x="763405" y="2101401"/>
            <a:ext cx="1523884" cy="2334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0096EC-F2EB-46DB-A1CC-77CD2C9C2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41600" r="38188"/>
          <a:stretch/>
        </p:blipFill>
        <p:spPr>
          <a:xfrm rot="5400000">
            <a:off x="5625369" y="1900218"/>
            <a:ext cx="1433176" cy="2560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411E75-C171-4E36-9F0D-B555FAC7418E}"/>
              </a:ext>
            </a:extLst>
          </p:cNvPr>
          <p:cNvSpPr txBox="1"/>
          <p:nvPr/>
        </p:nvSpPr>
        <p:spPr>
          <a:xfrm>
            <a:off x="6670575" y="5359225"/>
            <a:ext cx="23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주유소꺼는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서랍안에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있는거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쓰면 돼 비밀번호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써있음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90323-A601-42AC-8677-ED67A5C60577}"/>
              </a:ext>
            </a:extLst>
          </p:cNvPr>
          <p:cNvSpPr txBox="1"/>
          <p:nvPr/>
        </p:nvSpPr>
        <p:spPr>
          <a:xfrm>
            <a:off x="2719395" y="729291"/>
            <a:ext cx="233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기업은행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AD8A6-6FE2-49FF-920C-8CC4F33C40F9}"/>
              </a:ext>
            </a:extLst>
          </p:cNvPr>
          <p:cNvSpPr txBox="1"/>
          <p:nvPr/>
        </p:nvSpPr>
        <p:spPr>
          <a:xfrm>
            <a:off x="2843808" y="2557773"/>
            <a:ext cx="233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부산은행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B4D5E-9C7B-4B9A-AEDB-0F63FC80AF0A}"/>
              </a:ext>
            </a:extLst>
          </p:cNvPr>
          <p:cNvSpPr txBox="1"/>
          <p:nvPr/>
        </p:nvSpPr>
        <p:spPr>
          <a:xfrm>
            <a:off x="7621997" y="988656"/>
            <a:ext cx="138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대구 은행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8457F-3E1B-4513-9CB2-73F8F3E2CAFF}"/>
              </a:ext>
            </a:extLst>
          </p:cNvPr>
          <p:cNvSpPr txBox="1"/>
          <p:nvPr/>
        </p:nvSpPr>
        <p:spPr>
          <a:xfrm>
            <a:off x="7621997" y="2479310"/>
            <a:ext cx="138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농협 은행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466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052736"/>
            <a:ext cx="30963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이체내역과 금액을 확인한다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9. </a:t>
            </a:r>
            <a:r>
              <a:rPr lang="ko-KR" altLang="en-US" dirty="0"/>
              <a:t>이용자 비밀번호 </a:t>
            </a:r>
            <a:r>
              <a:rPr lang="en-US" altLang="ko-KR" dirty="0"/>
              <a:t>lsh11789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 err="1"/>
              <a:t>신한은행</a:t>
            </a:r>
            <a:r>
              <a:rPr lang="ko-KR" altLang="en-US" dirty="0"/>
              <a:t> </a:t>
            </a:r>
            <a:r>
              <a:rPr lang="en-US" altLang="ko-KR" dirty="0"/>
              <a:t>OTP </a:t>
            </a:r>
            <a:r>
              <a:rPr lang="ko-KR" altLang="en-US" dirty="0"/>
              <a:t>번호를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11. ‘</a:t>
            </a:r>
            <a:r>
              <a:rPr lang="ko-KR" altLang="en-US" dirty="0"/>
              <a:t>이체실행</a:t>
            </a:r>
            <a:r>
              <a:rPr lang="en-US" altLang="ko-KR" dirty="0"/>
              <a:t>’</a:t>
            </a:r>
          </a:p>
          <a:p>
            <a:pPr marL="342900" indent="-342900"/>
            <a:r>
              <a:rPr lang="en-US" altLang="ko-KR" dirty="0"/>
              <a:t>12. </a:t>
            </a:r>
            <a:r>
              <a:rPr lang="ko-KR" altLang="en-US" dirty="0"/>
              <a:t>공인인증서 비밀번호 </a:t>
            </a:r>
            <a:r>
              <a:rPr lang="en-US" altLang="ko-KR" dirty="0"/>
              <a:t>lsh117890*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195077400" descr="EMB000033500d56"/>
          <p:cNvPicPr>
            <a:picLocks noChangeAspect="1" noChangeArrowheads="1"/>
          </p:cNvPicPr>
          <p:nvPr/>
        </p:nvPicPr>
        <p:blipFill>
          <a:blip r:embed="rId2" cstate="print"/>
          <a:srcRect l="5679" r="66156"/>
          <a:stretch>
            <a:fillRect/>
          </a:stretch>
        </p:blipFill>
        <p:spPr bwMode="auto">
          <a:xfrm>
            <a:off x="3995936" y="332656"/>
            <a:ext cx="4844925" cy="6192688"/>
          </a:xfrm>
          <a:prstGeom prst="rect">
            <a:avLst/>
          </a:prstGeom>
          <a:noFill/>
        </p:spPr>
      </p:pic>
      <p:sp>
        <p:nvSpPr>
          <p:cNvPr id="14" name="오른쪽 화살표 13"/>
          <p:cNvSpPr/>
          <p:nvPr/>
        </p:nvSpPr>
        <p:spPr>
          <a:xfrm>
            <a:off x="3419872" y="198884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491880" y="299695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72200" y="47251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부산은행 이체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548680"/>
            <a:ext cx="3096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세일석유주식회사</a:t>
            </a:r>
            <a:r>
              <a:rPr lang="en-US" altLang="ko-KR" dirty="0"/>
              <a:t>()</a:t>
            </a:r>
            <a:r>
              <a:rPr lang="ko-KR" altLang="en-US" dirty="0"/>
              <a:t>로 로그인 </a:t>
            </a:r>
            <a:r>
              <a:rPr lang="en-US" altLang="ko-KR" dirty="0"/>
              <a:t>seil7327!!</a:t>
            </a:r>
          </a:p>
          <a:p>
            <a:pPr marL="342900" indent="-342900"/>
            <a:r>
              <a:rPr lang="en-US" altLang="ko-KR" dirty="0"/>
              <a:t>2. ‘</a:t>
            </a:r>
            <a:r>
              <a:rPr lang="ko-KR" altLang="en-US" dirty="0"/>
              <a:t>이체</a:t>
            </a:r>
            <a:r>
              <a:rPr lang="en-US" altLang="ko-KR" dirty="0"/>
              <a:t>’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출금계좌 선택</a:t>
            </a:r>
            <a:r>
              <a:rPr lang="en-US" altLang="ko-KR" dirty="0"/>
              <a:t>, ‘</a:t>
            </a:r>
            <a:r>
              <a:rPr lang="ko-KR" altLang="en-US" dirty="0"/>
              <a:t>잔액조회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 err="1"/>
              <a:t>백만원</a:t>
            </a:r>
            <a:r>
              <a:rPr lang="ko-KR" altLang="en-US" dirty="0"/>
              <a:t> 단위까지 이체금액 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 err="1"/>
              <a:t>자주쓰는</a:t>
            </a:r>
            <a:r>
              <a:rPr lang="ko-KR" altLang="en-US" dirty="0"/>
              <a:t> 계좌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r>
              <a:rPr lang="en-US" altLang="ko-KR" dirty="0"/>
              <a:t>,</a:t>
            </a:r>
          </a:p>
          <a:p>
            <a:pPr marL="342900" indent="-342900"/>
            <a:r>
              <a:rPr lang="ko-KR" altLang="en-US" dirty="0" err="1"/>
              <a:t>씨앤에스</a:t>
            </a:r>
            <a:r>
              <a:rPr lang="ko-KR" altLang="en-US" dirty="0"/>
              <a:t> </a:t>
            </a:r>
            <a:r>
              <a:rPr lang="en-US" altLang="ko-KR" dirty="0"/>
              <a:t>56~</a:t>
            </a:r>
            <a:r>
              <a:rPr lang="ko-KR" altLang="en-US" dirty="0"/>
              <a:t>으로 시작하는 가상계좌번호를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5. 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버튼 클릭 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196181288" descr="EMB000033500d59"/>
          <p:cNvPicPr>
            <a:picLocks noChangeAspect="1" noChangeArrowheads="1"/>
          </p:cNvPicPr>
          <p:nvPr/>
        </p:nvPicPr>
        <p:blipFill>
          <a:blip r:embed="rId2" cstate="print"/>
          <a:srcRect l="6024" r="63393"/>
          <a:stretch>
            <a:fillRect/>
          </a:stretch>
        </p:blipFill>
        <p:spPr bwMode="auto">
          <a:xfrm>
            <a:off x="4139952" y="260648"/>
            <a:ext cx="4896544" cy="640871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6300192" y="25649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2200" y="386104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28184" y="494116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851920" y="2780928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268760"/>
            <a:ext cx="3096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이체정보 확인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7. </a:t>
            </a:r>
            <a:r>
              <a:rPr lang="ko-KR" altLang="en-US" dirty="0"/>
              <a:t>이체비밀번호 </a:t>
            </a:r>
            <a:r>
              <a:rPr lang="en-US" altLang="ko-KR" dirty="0"/>
              <a:t>lsh11789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부산</a:t>
            </a:r>
            <a:r>
              <a:rPr lang="en-US" altLang="ko-KR" dirty="0"/>
              <a:t>OTP </a:t>
            </a:r>
            <a:r>
              <a:rPr lang="ko-KR" altLang="en-US" dirty="0"/>
              <a:t>번호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9. ‘</a:t>
            </a:r>
            <a:r>
              <a:rPr lang="ko-KR" altLang="en-US" dirty="0"/>
              <a:t>이체실행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/>
              <a:t>공인인증서 비밀번호 </a:t>
            </a:r>
            <a:r>
              <a:rPr lang="en-US" altLang="ko-KR" dirty="0"/>
              <a:t>seil7327!!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11. </a:t>
            </a:r>
            <a:r>
              <a:rPr lang="ko-KR" altLang="en-US" dirty="0"/>
              <a:t>이체결과 확인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196868728" descr="EMB000033500d5c"/>
          <p:cNvPicPr>
            <a:picLocks noChangeAspect="1" noChangeArrowheads="1"/>
          </p:cNvPicPr>
          <p:nvPr/>
        </p:nvPicPr>
        <p:blipFill>
          <a:blip r:embed="rId2" cstate="print"/>
          <a:srcRect l="5507" r="62872"/>
          <a:stretch>
            <a:fillRect/>
          </a:stretch>
        </p:blipFill>
        <p:spPr bwMode="auto">
          <a:xfrm>
            <a:off x="3851920" y="476672"/>
            <a:ext cx="4824536" cy="6048672"/>
          </a:xfrm>
          <a:prstGeom prst="rect">
            <a:avLst/>
          </a:prstGeom>
          <a:noFill/>
        </p:spPr>
      </p:pic>
      <p:sp>
        <p:nvSpPr>
          <p:cNvPr id="14" name="오른쪽 화살표 13"/>
          <p:cNvSpPr/>
          <p:nvPr/>
        </p:nvSpPr>
        <p:spPr>
          <a:xfrm>
            <a:off x="4139952" y="371703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12160" y="501317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인사이드 뱅크 실행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이동식 디스크 </a:t>
            </a:r>
            <a:r>
              <a:rPr lang="en-US" altLang="ko-KR" dirty="0">
                <a:solidFill>
                  <a:schemeClr val="bg1"/>
                </a:solidFill>
              </a:rPr>
              <a:t>F</a:t>
            </a:r>
            <a:r>
              <a:rPr lang="ko-KR" altLang="en-US" dirty="0">
                <a:solidFill>
                  <a:schemeClr val="bg1"/>
                </a:solidFill>
              </a:rPr>
              <a:t>드라이브에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 err="1">
                <a:solidFill>
                  <a:schemeClr val="bg1"/>
                </a:solidFill>
              </a:rPr>
              <a:t>세일석유㈜승인자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  <a:r>
              <a:rPr lang="ko-KR" altLang="en-US" dirty="0">
                <a:solidFill>
                  <a:schemeClr val="bg1"/>
                </a:solidFill>
              </a:rPr>
              <a:t>만료일자 </a:t>
            </a:r>
            <a:r>
              <a:rPr lang="en-US" altLang="ko-KR" dirty="0">
                <a:solidFill>
                  <a:schemeClr val="bg1"/>
                </a:solidFill>
              </a:rPr>
              <a:t>2019-10-11 </a:t>
            </a:r>
            <a:r>
              <a:rPr lang="ko-KR" altLang="en-US" dirty="0">
                <a:solidFill>
                  <a:schemeClr val="bg1"/>
                </a:solidFill>
              </a:rPr>
              <a:t>선택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비밀번호 </a:t>
            </a:r>
            <a:r>
              <a:rPr lang="en-US" altLang="ko-KR" dirty="0">
                <a:solidFill>
                  <a:schemeClr val="bg1"/>
                </a:solidFill>
              </a:rPr>
              <a:t>lsh117890* </a:t>
            </a:r>
            <a:r>
              <a:rPr lang="ko-KR" altLang="en-US" dirty="0">
                <a:solidFill>
                  <a:schemeClr val="bg1"/>
                </a:solidFill>
              </a:rPr>
              <a:t>입력 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252E4-4853-4418-B9AD-4680F15B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85677"/>
            <a:ext cx="3667125" cy="4419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F3175A-2AE4-4C5B-B630-ADD35839A814}"/>
              </a:ext>
            </a:extLst>
          </p:cNvPr>
          <p:cNvSpPr/>
          <p:nvPr/>
        </p:nvSpPr>
        <p:spPr>
          <a:xfrm>
            <a:off x="4821922" y="3861048"/>
            <a:ext cx="356650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8B6710E-2D2F-4901-9D26-C6BB8BB65C02}"/>
              </a:ext>
            </a:extLst>
          </p:cNvPr>
          <p:cNvSpPr/>
          <p:nvPr/>
        </p:nvSpPr>
        <p:spPr>
          <a:xfrm rot="16200000">
            <a:off x="3957917" y="3651551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481841F-EAB9-495B-BBA5-36F74B398D37}"/>
              </a:ext>
            </a:extLst>
          </p:cNvPr>
          <p:cNvSpPr/>
          <p:nvPr/>
        </p:nvSpPr>
        <p:spPr>
          <a:xfrm rot="16200000">
            <a:off x="5885183" y="468122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33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수납관리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자금집금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자금집금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당타행</a:t>
            </a:r>
            <a:r>
              <a:rPr lang="en-US" altLang="ko-KR" dirty="0">
                <a:solidFill>
                  <a:schemeClr val="bg1"/>
                </a:solidFill>
              </a:rPr>
              <a:t>)-</a:t>
            </a:r>
            <a:r>
              <a:rPr lang="ko-KR" altLang="en-US" dirty="0">
                <a:solidFill>
                  <a:schemeClr val="bg1"/>
                </a:solidFill>
              </a:rPr>
              <a:t>간편집금 선택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 err="1">
                <a:solidFill>
                  <a:schemeClr val="bg1"/>
                </a:solidFill>
              </a:rPr>
              <a:t>집금모계좌</a:t>
            </a:r>
            <a:r>
              <a:rPr lang="ko-KR" altLang="en-US" dirty="0">
                <a:solidFill>
                  <a:schemeClr val="bg1"/>
                </a:solidFill>
              </a:rPr>
              <a:t> 옆 화살표 선택하여 맨 밑에 있는 </a:t>
            </a:r>
            <a:r>
              <a:rPr lang="en-US" altLang="ko-KR" dirty="0">
                <a:solidFill>
                  <a:schemeClr val="bg1"/>
                </a:solidFill>
              </a:rPr>
              <a:t>140-011-386618</a:t>
            </a:r>
            <a:r>
              <a:rPr lang="ko-KR" altLang="en-US" dirty="0">
                <a:solidFill>
                  <a:schemeClr val="bg1"/>
                </a:solidFill>
              </a:rPr>
              <a:t>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905CDD-4D0E-420E-ADFF-B296401E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r="39738" b="38884"/>
          <a:stretch/>
        </p:blipFill>
        <p:spPr>
          <a:xfrm>
            <a:off x="4716016" y="662342"/>
            <a:ext cx="7560840" cy="59191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A9BFE3-93A7-46FF-BA21-98D949254028}"/>
              </a:ext>
            </a:extLst>
          </p:cNvPr>
          <p:cNvSpPr/>
          <p:nvPr/>
        </p:nvSpPr>
        <p:spPr>
          <a:xfrm>
            <a:off x="4932040" y="2420888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E41B39-E3B6-4B18-A0B0-E69D5E56D54B}"/>
              </a:ext>
            </a:extLst>
          </p:cNvPr>
          <p:cNvSpPr/>
          <p:nvPr/>
        </p:nvSpPr>
        <p:spPr>
          <a:xfrm>
            <a:off x="5148064" y="26369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5364088" y="2780928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D09CDD-7EAD-4010-9609-1327517F40A8}"/>
              </a:ext>
            </a:extLst>
          </p:cNvPr>
          <p:cNvSpPr/>
          <p:nvPr/>
        </p:nvSpPr>
        <p:spPr>
          <a:xfrm>
            <a:off x="5559703" y="310188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7766550" y="2456892"/>
            <a:ext cx="106426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3580F28-FEB6-443C-A5A1-A7398ED24E58}"/>
              </a:ext>
            </a:extLst>
          </p:cNvPr>
          <p:cNvSpPr/>
          <p:nvPr/>
        </p:nvSpPr>
        <p:spPr>
          <a:xfrm rot="16200000">
            <a:off x="4139863" y="23918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BC2F63F-1B9A-402E-8D3C-63AB01C9CD1A}"/>
              </a:ext>
            </a:extLst>
          </p:cNvPr>
          <p:cNvSpPr/>
          <p:nvPr/>
        </p:nvSpPr>
        <p:spPr>
          <a:xfrm>
            <a:off x="8010651" y="148730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</p:spTree>
    <p:extLst>
      <p:ext uri="{BB962C8B-B14F-4D97-AF65-F5344CB8AC3E}">
        <p14:creationId xmlns:p14="http://schemas.microsoft.com/office/powerpoint/2010/main" val="280929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22046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1. 097938</a:t>
            </a:r>
            <a:r>
              <a:rPr lang="ko-KR" altLang="en-US" sz="2400" dirty="0" err="1">
                <a:solidFill>
                  <a:schemeClr val="bg1"/>
                </a:solidFill>
              </a:rPr>
              <a:t>부산현물</a:t>
            </a:r>
            <a:r>
              <a:rPr lang="en-US" altLang="ko-KR" sz="2400" dirty="0">
                <a:solidFill>
                  <a:schemeClr val="bg1"/>
                </a:solidFill>
              </a:rPr>
              <a:t>, 353141</a:t>
            </a:r>
            <a:r>
              <a:rPr lang="ko-KR" altLang="en-US" sz="2400" dirty="0">
                <a:solidFill>
                  <a:schemeClr val="bg1"/>
                </a:solidFill>
              </a:rPr>
              <a:t>가상모계좌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새안양현금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온산공단현금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남부순환카드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오성현금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세일부산 체크 후 실시간 잔액 조회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인증서 팝업 창이 뜨고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초 이상 멈추면 인증서 위치를 조정해주어야 함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이동식디스크 </a:t>
            </a:r>
            <a:r>
              <a:rPr lang="en-US" altLang="ko-KR" sz="2400" dirty="0">
                <a:solidFill>
                  <a:schemeClr val="bg1"/>
                </a:solidFill>
              </a:rPr>
              <a:t>F</a:t>
            </a:r>
            <a:r>
              <a:rPr lang="ko-KR" altLang="en-US" sz="2400" dirty="0">
                <a:solidFill>
                  <a:schemeClr val="bg1"/>
                </a:solidFill>
              </a:rPr>
              <a:t>드라이브 선택 후 확인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* </a:t>
            </a:r>
            <a:r>
              <a:rPr lang="ko-KR" altLang="en-US" sz="2400" dirty="0">
                <a:solidFill>
                  <a:schemeClr val="bg1"/>
                </a:solidFill>
              </a:rPr>
              <a:t>만약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안되면 전체 취소 후 다시 실시간 잔액버튼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E41B39-E3B6-4B18-A0B0-E69D5E56D54B}"/>
              </a:ext>
            </a:extLst>
          </p:cNvPr>
          <p:cNvSpPr/>
          <p:nvPr/>
        </p:nvSpPr>
        <p:spPr>
          <a:xfrm>
            <a:off x="1336082" y="1235187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178B9-3B99-4C3F-A713-B2008F522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31" b="30050"/>
          <a:stretch/>
        </p:blipFill>
        <p:spPr>
          <a:xfrm>
            <a:off x="457200" y="1178496"/>
            <a:ext cx="8291264" cy="34026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2378459" y="3789040"/>
            <a:ext cx="249325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7308304" y="1700808"/>
            <a:ext cx="9001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A24DE0E-8951-41F6-8B9E-2E1743A245D2}"/>
              </a:ext>
            </a:extLst>
          </p:cNvPr>
          <p:cNvSpPr/>
          <p:nvPr/>
        </p:nvSpPr>
        <p:spPr>
          <a:xfrm rot="16200000">
            <a:off x="1372086" y="3753126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0603AFB-D7D2-40A7-B0E0-56182EA68394}"/>
              </a:ext>
            </a:extLst>
          </p:cNvPr>
          <p:cNvSpPr/>
          <p:nvPr/>
        </p:nvSpPr>
        <p:spPr>
          <a:xfrm rot="16200000">
            <a:off x="6480213" y="141286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8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B89BC0-A6A3-43CE-967F-558D3B857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1" t="8622" r="7476" b="8015"/>
          <a:stretch/>
        </p:blipFill>
        <p:spPr>
          <a:xfrm>
            <a:off x="457200" y="1172233"/>
            <a:ext cx="8435280" cy="3481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잔액과 지불가능잔액을 확인하고 백만원 단위까지 </a:t>
            </a:r>
            <a:r>
              <a:rPr lang="ko-KR" altLang="en-US" sz="2400" dirty="0" err="1">
                <a:solidFill>
                  <a:schemeClr val="bg1"/>
                </a:solidFill>
              </a:rPr>
              <a:t>집금의뢰액에</a:t>
            </a:r>
            <a:r>
              <a:rPr lang="ko-KR" altLang="en-US" sz="2400" dirty="0">
                <a:solidFill>
                  <a:schemeClr val="bg1"/>
                </a:solidFill>
              </a:rPr>
              <a:t> 입력</a:t>
            </a:r>
            <a:r>
              <a:rPr lang="en-US" altLang="ko-KR" sz="2400" dirty="0">
                <a:solidFill>
                  <a:schemeClr val="bg1"/>
                </a:solidFill>
              </a:rPr>
              <a:t>. (ex : 91,482,183 </a:t>
            </a:r>
            <a:r>
              <a:rPr lang="ko-KR" altLang="en-US" sz="2400" dirty="0" err="1">
                <a:solidFill>
                  <a:schemeClr val="bg1"/>
                </a:solidFill>
              </a:rPr>
              <a:t>일때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91,000,000 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“</a:t>
            </a:r>
            <a:r>
              <a:rPr lang="ko-KR" altLang="en-US" sz="2400" dirty="0" err="1">
                <a:solidFill>
                  <a:schemeClr val="bg1"/>
                </a:solidFill>
              </a:rPr>
              <a:t>집금실행</a:t>
            </a:r>
            <a:r>
              <a:rPr lang="en-US" altLang="ko-KR" sz="2400" dirty="0">
                <a:solidFill>
                  <a:schemeClr val="bg1"/>
                </a:solidFill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</a:rPr>
              <a:t> 버튼 클릭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집금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실행하시겠습니까라는</a:t>
            </a:r>
            <a:r>
              <a:rPr lang="ko-KR" altLang="en-US" sz="2400" dirty="0">
                <a:solidFill>
                  <a:schemeClr val="bg1"/>
                </a:solidFill>
              </a:rPr>
              <a:t> 팝업창이 뜨면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</a:rPr>
              <a:t>예＂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6364543" y="3286019"/>
            <a:ext cx="863916" cy="143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8172400" y="1196752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A24DE0E-8951-41F6-8B9E-2E1743A245D2}"/>
              </a:ext>
            </a:extLst>
          </p:cNvPr>
          <p:cNvSpPr/>
          <p:nvPr/>
        </p:nvSpPr>
        <p:spPr>
          <a:xfrm rot="16200000">
            <a:off x="5541714" y="3478774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0603AFB-D7D2-40A7-B0E0-56182EA68394}"/>
              </a:ext>
            </a:extLst>
          </p:cNvPr>
          <p:cNvSpPr/>
          <p:nvPr/>
        </p:nvSpPr>
        <p:spPr>
          <a:xfrm>
            <a:off x="8244408" y="351496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17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7675F0-7A72-4802-9BCC-CAEE4993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07"/>
          <a:stretch/>
        </p:blipFill>
        <p:spPr>
          <a:xfrm>
            <a:off x="383666" y="1340299"/>
            <a:ext cx="8448675" cy="28892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452596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총금액과 </a:t>
            </a:r>
            <a:r>
              <a:rPr lang="ko-KR" altLang="en-US" sz="2400" dirty="0" err="1">
                <a:solidFill>
                  <a:schemeClr val="bg1"/>
                </a:solidFill>
              </a:rPr>
              <a:t>집금의뢰액</a:t>
            </a:r>
            <a:r>
              <a:rPr lang="ko-KR" altLang="en-US" sz="2400" dirty="0">
                <a:solidFill>
                  <a:schemeClr val="bg1"/>
                </a:solidFill>
              </a:rPr>
              <a:t> 등을 확인 후 실행 버튼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5652120" y="3293233"/>
            <a:ext cx="863916" cy="922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7740352" y="2398632"/>
            <a:ext cx="9464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8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3139DC-DC4F-45A6-A61F-49968D0C2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39"/>
          <a:stretch/>
        </p:blipFill>
        <p:spPr>
          <a:xfrm>
            <a:off x="380696" y="1340768"/>
            <a:ext cx="4752528" cy="30185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4650219"/>
            <a:ext cx="8712968" cy="20363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이용자명을 확인하여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번호 </a:t>
            </a:r>
            <a:r>
              <a:rPr lang="ko-KR" altLang="en-US" sz="2400" dirty="0" err="1">
                <a:solidFill>
                  <a:schemeClr val="bg1"/>
                </a:solidFill>
              </a:rPr>
              <a:t>여섯자리를</a:t>
            </a:r>
            <a:r>
              <a:rPr lang="ko-KR" altLang="en-US" sz="2400" dirty="0">
                <a:solidFill>
                  <a:schemeClr val="bg1"/>
                </a:solidFill>
              </a:rPr>
              <a:t> 입력 후 </a:t>
            </a:r>
            <a:r>
              <a:rPr lang="ko-KR" altLang="en-US" sz="2400" dirty="0" err="1">
                <a:solidFill>
                  <a:schemeClr val="bg1"/>
                </a:solidFill>
              </a:rPr>
              <a:t>집금실행</a:t>
            </a:r>
            <a:r>
              <a:rPr lang="ko-KR" altLang="en-US" sz="2400" dirty="0">
                <a:solidFill>
                  <a:schemeClr val="bg1"/>
                </a:solidFill>
              </a:rPr>
              <a:t> 버튼을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097938</a:t>
            </a:r>
            <a:r>
              <a:rPr lang="ko-KR" altLang="en-US" sz="2400" dirty="0" err="1">
                <a:solidFill>
                  <a:schemeClr val="bg1"/>
                </a:solidFill>
              </a:rPr>
              <a:t>부산현물</a:t>
            </a:r>
            <a:r>
              <a:rPr lang="en-US" altLang="ko-KR" sz="2400" dirty="0">
                <a:solidFill>
                  <a:schemeClr val="bg1"/>
                </a:solidFill>
              </a:rPr>
              <a:t>, 353141</a:t>
            </a:r>
            <a:r>
              <a:rPr lang="ko-KR" altLang="en-US" sz="2400" dirty="0">
                <a:solidFill>
                  <a:schemeClr val="bg1"/>
                </a:solidFill>
              </a:rPr>
              <a:t>가상모계좌는 이사님이 주신 빨간색 </a:t>
            </a:r>
            <a:r>
              <a:rPr lang="en-US" altLang="ko-KR" sz="2400" dirty="0">
                <a:solidFill>
                  <a:schemeClr val="bg1"/>
                </a:solidFill>
              </a:rPr>
              <a:t>OTP(</a:t>
            </a:r>
            <a:r>
              <a:rPr lang="ko-KR" altLang="en-US" sz="2400" dirty="0">
                <a:solidFill>
                  <a:schemeClr val="bg1"/>
                </a:solidFill>
              </a:rPr>
              <a:t>비번 </a:t>
            </a:r>
            <a:r>
              <a:rPr lang="en-US" altLang="ko-KR" sz="2400" dirty="0">
                <a:solidFill>
                  <a:schemeClr val="bg1"/>
                </a:solidFill>
              </a:rPr>
              <a:t>7327) 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새안양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울산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남부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오성은 책상서랍 맨 </a:t>
            </a:r>
            <a:r>
              <a:rPr lang="ko-KR" altLang="en-US" sz="2400" dirty="0" err="1">
                <a:solidFill>
                  <a:schemeClr val="bg1"/>
                </a:solidFill>
              </a:rPr>
              <a:t>윗칸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OTP 4</a:t>
            </a:r>
            <a:r>
              <a:rPr lang="ko-KR" altLang="en-US" sz="2400" dirty="0">
                <a:solidFill>
                  <a:schemeClr val="bg1"/>
                </a:solidFill>
              </a:rPr>
              <a:t>개 중에 해당하는 것에 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세일부산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는 이사님이 주신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중 </a:t>
            </a:r>
            <a:r>
              <a:rPr lang="ko-KR" altLang="en-US" sz="2400" dirty="0" err="1">
                <a:solidFill>
                  <a:schemeClr val="bg1"/>
                </a:solidFill>
              </a:rPr>
              <a:t>오성주유소꺼와</a:t>
            </a:r>
            <a:r>
              <a:rPr lang="ko-KR" altLang="en-US" sz="2400" dirty="0">
                <a:solidFill>
                  <a:schemeClr val="bg1"/>
                </a:solidFill>
              </a:rPr>
              <a:t> 똑같이 생긴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를 눌러 해당 번호를 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</a:rPr>
              <a:t>집금완료</a:t>
            </a:r>
            <a:r>
              <a:rPr lang="ko-KR" altLang="en-US" sz="2400" dirty="0">
                <a:solidFill>
                  <a:schemeClr val="bg1"/>
                </a:solidFill>
              </a:rPr>
              <a:t> 되면 오른쪽 </a:t>
            </a:r>
            <a:r>
              <a:rPr lang="ko-KR" altLang="en-US" sz="2400" dirty="0" err="1">
                <a:solidFill>
                  <a:schemeClr val="bg1"/>
                </a:solidFill>
              </a:rPr>
              <a:t>팝업메세지가</a:t>
            </a:r>
            <a:r>
              <a:rPr lang="ko-KR" altLang="en-US" sz="2400" dirty="0">
                <a:solidFill>
                  <a:schemeClr val="bg1"/>
                </a:solidFill>
              </a:rPr>
              <a:t> 뜨는데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 err="1">
                <a:solidFill>
                  <a:schemeClr val="bg1"/>
                </a:solidFill>
              </a:rPr>
              <a:t>예＂를</a:t>
            </a:r>
            <a:r>
              <a:rPr lang="ko-KR" altLang="en-US" sz="2400" dirty="0">
                <a:solidFill>
                  <a:schemeClr val="bg1"/>
                </a:solidFill>
              </a:rPr>
              <a:t> 눌러 잔액 확인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집금결과가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정상처리된</a:t>
            </a:r>
            <a:r>
              <a:rPr lang="ko-KR" altLang="en-US" sz="2400" dirty="0">
                <a:solidFill>
                  <a:schemeClr val="bg1"/>
                </a:solidFill>
              </a:rPr>
              <a:t> 것을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2339752" y="2852936"/>
            <a:ext cx="792088" cy="15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3347578" y="3789040"/>
            <a:ext cx="432048" cy="287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BFB7A-DA55-4A19-B91A-B5EACCF9B25C}"/>
              </a:ext>
            </a:extLst>
          </p:cNvPr>
          <p:cNvSpPr/>
          <p:nvPr/>
        </p:nvSpPr>
        <p:spPr>
          <a:xfrm>
            <a:off x="2096598" y="3059106"/>
            <a:ext cx="1278396" cy="21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CB225A-DDF4-4924-BF74-D3936EFE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372" y="2131217"/>
            <a:ext cx="3481806" cy="15144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CD0C995-6642-44B1-88CB-7B7CF2231D1B}"/>
              </a:ext>
            </a:extLst>
          </p:cNvPr>
          <p:cNvSpPr/>
          <p:nvPr/>
        </p:nvSpPr>
        <p:spPr>
          <a:xfrm rot="12803562">
            <a:off x="2258811" y="3568023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311F8CB-5714-464D-BADF-9BCDD514E9D6}"/>
              </a:ext>
            </a:extLst>
          </p:cNvPr>
          <p:cNvSpPr/>
          <p:nvPr/>
        </p:nvSpPr>
        <p:spPr>
          <a:xfrm rot="16200000">
            <a:off x="5726492" y="302416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5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BA7873-100B-4256-A2D3-B18084478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7" b="14627"/>
          <a:stretch/>
        </p:blipFill>
        <p:spPr>
          <a:xfrm>
            <a:off x="3373431" y="1003110"/>
            <a:ext cx="5770569" cy="58548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3581636" y="2268614"/>
            <a:ext cx="990364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7272300" y="5157192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BFB7A-DA55-4A19-B91A-B5EACCF9B25C}"/>
              </a:ext>
            </a:extLst>
          </p:cNvPr>
          <p:cNvSpPr/>
          <p:nvPr/>
        </p:nvSpPr>
        <p:spPr>
          <a:xfrm>
            <a:off x="5619516" y="5753422"/>
            <a:ext cx="1400755" cy="483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-30291" y="1376077"/>
            <a:ext cx="3378155" cy="5287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지급관리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이체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 err="1">
                <a:solidFill>
                  <a:schemeClr val="bg1"/>
                </a:solidFill>
              </a:rPr>
              <a:t>건별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 err="1">
                <a:solidFill>
                  <a:schemeClr val="bg1"/>
                </a:solidFill>
              </a:rPr>
              <a:t>다건이체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en-US" altLang="ko-KR" sz="2400" dirty="0" err="1">
                <a:solidFill>
                  <a:schemeClr val="bg1"/>
                </a:solidFill>
              </a:rPr>
              <a:t>Sms</a:t>
            </a:r>
            <a:r>
              <a:rPr lang="ko-KR" altLang="en-US" sz="2400" dirty="0">
                <a:solidFill>
                  <a:schemeClr val="bg1"/>
                </a:solidFill>
              </a:rPr>
              <a:t>문자안내 원하지 않음 체크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출금계좌번호에 </a:t>
            </a:r>
            <a:r>
              <a:rPr lang="en-US" altLang="ko-KR" sz="2400" dirty="0">
                <a:solidFill>
                  <a:schemeClr val="bg1"/>
                </a:solidFill>
              </a:rPr>
              <a:t>140-011-386618 </a:t>
            </a:r>
            <a:r>
              <a:rPr lang="ko-KR" altLang="en-US" sz="2400" dirty="0">
                <a:solidFill>
                  <a:schemeClr val="bg1"/>
                </a:solidFill>
              </a:rPr>
              <a:t>선택 후 잔액조회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클릭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출금계좌비밀번호 </a:t>
            </a:r>
            <a:r>
              <a:rPr lang="en-US" altLang="ko-KR" sz="2400" dirty="0">
                <a:solidFill>
                  <a:schemeClr val="bg1"/>
                </a:solidFill>
              </a:rPr>
              <a:t>7327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</a:rPr>
              <a:t>입금계좌번호에 </a:t>
            </a:r>
            <a:r>
              <a:rPr lang="ko-KR" altLang="en-US" sz="2400" dirty="0" err="1">
                <a:solidFill>
                  <a:schemeClr val="bg1"/>
                </a:solidFill>
              </a:rPr>
              <a:t>자주쓰는계좌조회버튼</a:t>
            </a:r>
            <a:r>
              <a:rPr lang="ko-KR" altLang="en-US" sz="2400" dirty="0">
                <a:solidFill>
                  <a:schemeClr val="bg1"/>
                </a:solidFill>
              </a:rPr>
              <a:t> 누르면 맨 마지막에 </a:t>
            </a:r>
            <a:r>
              <a:rPr lang="en-US" altLang="ko-KR" sz="2400" dirty="0">
                <a:solidFill>
                  <a:schemeClr val="bg1"/>
                </a:solidFill>
              </a:rPr>
              <a:t>CNS</a:t>
            </a:r>
            <a:r>
              <a:rPr lang="ko-KR" altLang="en-US" sz="2400" dirty="0">
                <a:solidFill>
                  <a:schemeClr val="bg1"/>
                </a:solidFill>
              </a:rPr>
              <a:t>에너지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신한 </a:t>
            </a:r>
            <a:r>
              <a:rPr lang="en-US" altLang="ko-KR" sz="2400" dirty="0">
                <a:solidFill>
                  <a:schemeClr val="bg1"/>
                </a:solidFill>
              </a:rPr>
              <a:t>56~</a:t>
            </a:r>
            <a:r>
              <a:rPr lang="ko-KR" altLang="en-US" sz="2400" dirty="0">
                <a:solidFill>
                  <a:schemeClr val="bg1"/>
                </a:solidFill>
              </a:rPr>
              <a:t>으로 쓰여진 것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선택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금액은 백만원 단위까지 입력</a:t>
            </a:r>
            <a:r>
              <a:rPr lang="en-US" altLang="ko-KR" sz="2400" dirty="0">
                <a:solidFill>
                  <a:schemeClr val="bg1"/>
                </a:solidFill>
              </a:rPr>
              <a:t>(ex : 153,556,768 </a:t>
            </a:r>
            <a:r>
              <a:rPr lang="ko-KR" altLang="en-US" sz="2400" dirty="0" err="1">
                <a:solidFill>
                  <a:schemeClr val="bg1"/>
                </a:solidFill>
              </a:rPr>
              <a:t>일때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153,000,000</a:t>
            </a:r>
            <a:r>
              <a:rPr lang="ko-KR" altLang="en-US" sz="2400" dirty="0">
                <a:solidFill>
                  <a:schemeClr val="bg1"/>
                </a:solidFill>
              </a:rPr>
              <a:t>까지 입력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후 실행버튼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452320" y="6303717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6044132-4823-4A48-9836-596AA7F7D743}"/>
              </a:ext>
            </a:extLst>
          </p:cNvPr>
          <p:cNvSpPr/>
          <p:nvPr/>
        </p:nvSpPr>
        <p:spPr>
          <a:xfrm>
            <a:off x="3788786" y="126876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57231EF-E2A2-42E6-8F7A-6C2092604198}"/>
              </a:ext>
            </a:extLst>
          </p:cNvPr>
          <p:cNvSpPr/>
          <p:nvPr/>
        </p:nvSpPr>
        <p:spPr>
          <a:xfrm rot="16200000">
            <a:off x="6476288" y="486925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91FF0A1-3F82-47EA-A694-B5CCD59B3D6E}"/>
              </a:ext>
            </a:extLst>
          </p:cNvPr>
          <p:cNvSpPr/>
          <p:nvPr/>
        </p:nvSpPr>
        <p:spPr>
          <a:xfrm rot="16200000">
            <a:off x="4715926" y="556340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49BB99F-18EB-444F-ACF4-E81914F01EC5}"/>
              </a:ext>
            </a:extLst>
          </p:cNvPr>
          <p:cNvSpPr/>
          <p:nvPr/>
        </p:nvSpPr>
        <p:spPr>
          <a:xfrm rot="16200000">
            <a:off x="6569968" y="602074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90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796</Words>
  <Application>Microsoft Office PowerPoint</Application>
  <PresentationFormat>화면 슬라이드 쇼(4:3)</PresentationFormat>
  <Paragraphs>214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인사이드뱅크 송금 (씨앤에스)</vt:lpstr>
      <vt:lpstr>OTP 본사꺼는 이사님이 갖고 계심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농협은행 이체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신한은행 이체</vt:lpstr>
      <vt:lpstr>PowerPoint 프레젠테이션</vt:lpstr>
      <vt:lpstr>PowerPoint 프레젠테이션</vt:lpstr>
      <vt:lpstr>부산은행 이체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seiloil</dc:creator>
  <cp:lastModifiedBy>장 세희</cp:lastModifiedBy>
  <cp:revision>59</cp:revision>
  <dcterms:created xsi:type="dcterms:W3CDTF">2017-05-25T06:36:53Z</dcterms:created>
  <dcterms:modified xsi:type="dcterms:W3CDTF">2019-05-28T00:42:24Z</dcterms:modified>
</cp:coreProperties>
</file>